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CA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Feuil1!$A$2</c:f>
              <c:strCache>
                <c:ptCount val="1"/>
                <c:pt idx="0">
                  <c:v>Retours</c:v>
                </c:pt>
              </c:strCache>
            </c:strRef>
          </c:tx>
          <c:cat>
            <c:strRef>
              <c:f>Feuil1!$B$1:$C$1</c:f>
              <c:strCache>
                <c:ptCount val="2"/>
                <c:pt idx="0">
                  <c:v>Exercice 2014</c:v>
                </c:pt>
                <c:pt idx="1">
                  <c:v>Exercice 2015</c:v>
                </c:pt>
              </c:strCache>
            </c:strRef>
          </c:cat>
          <c:val>
            <c:numRef>
              <c:f>Feuil1!$B$2:$C$2</c:f>
              <c:numCache>
                <c:formatCode>General</c:formatCode>
                <c:ptCount val="2"/>
                <c:pt idx="0">
                  <c:v>125</c:v>
                </c:pt>
                <c:pt idx="1">
                  <c:v>45</c:v>
                </c:pt>
              </c:numCache>
            </c:numRef>
          </c:val>
        </c:ser>
        <c:axId val="63530496"/>
        <c:axId val="63529344"/>
      </c:barChart>
      <c:catAx>
        <c:axId val="63530496"/>
        <c:scaling>
          <c:orientation val="minMax"/>
        </c:scaling>
        <c:axPos val="b"/>
        <c:tickLblPos val="nextTo"/>
        <c:crossAx val="63529344"/>
        <c:crosses val="autoZero"/>
        <c:auto val="1"/>
        <c:lblAlgn val="ctr"/>
        <c:lblOffset val="100"/>
      </c:catAx>
      <c:valAx>
        <c:axId val="63529344"/>
        <c:scaling>
          <c:orientation val="minMax"/>
        </c:scaling>
        <c:axPos val="l"/>
        <c:majorGridlines/>
        <c:numFmt formatCode="General" sourceLinked="1"/>
        <c:tickLblPos val="nextTo"/>
        <c:crossAx val="6353049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2A66FA-9AAF-43C1-B961-F46F99D9DF38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B37FE512-C4E0-44ED-9F86-0A381BC40F25}">
      <dgm:prSet phldrT="[Texte]"/>
      <dgm:spPr/>
      <dgm:t>
        <a:bodyPr/>
        <a:lstStyle/>
        <a:p>
          <a:r>
            <a:rPr lang="fr-CA" dirty="0" smtClean="0"/>
            <a:t>Croissance</a:t>
          </a:r>
          <a:endParaRPr lang="fr-CA" dirty="0"/>
        </a:p>
      </dgm:t>
    </dgm:pt>
    <dgm:pt modelId="{BF2A6161-788F-4EAE-8D68-A4F2EAF9F0B8}" type="parTrans" cxnId="{A1E72F2E-4922-471D-9678-57F5CBE4F44D}">
      <dgm:prSet/>
      <dgm:spPr/>
      <dgm:t>
        <a:bodyPr/>
        <a:lstStyle/>
        <a:p>
          <a:endParaRPr lang="fr-CA"/>
        </a:p>
      </dgm:t>
    </dgm:pt>
    <dgm:pt modelId="{C07BBA60-0F30-45EC-8ACC-4FF2A28723FD}" type="sibTrans" cxnId="{A1E72F2E-4922-471D-9678-57F5CBE4F44D}">
      <dgm:prSet/>
      <dgm:spPr/>
      <dgm:t>
        <a:bodyPr/>
        <a:lstStyle/>
        <a:p>
          <a:endParaRPr lang="fr-CA"/>
        </a:p>
      </dgm:t>
    </dgm:pt>
    <dgm:pt modelId="{9C80E88C-DE9B-4A75-B988-9292B179E485}">
      <dgm:prSet phldrT="[Texte]"/>
      <dgm:spPr/>
      <dgm:t>
        <a:bodyPr/>
        <a:lstStyle/>
        <a:p>
          <a:r>
            <a:rPr lang="fr-CA" dirty="0" smtClean="0"/>
            <a:t>Investissements</a:t>
          </a:r>
          <a:endParaRPr lang="fr-CA" dirty="0"/>
        </a:p>
      </dgm:t>
    </dgm:pt>
    <dgm:pt modelId="{C7D4EA6A-3968-4F1E-971B-05E446827DC7}" type="parTrans" cxnId="{6524F344-1B0F-4AC0-926C-C88BFB9F7D31}">
      <dgm:prSet/>
      <dgm:spPr/>
      <dgm:t>
        <a:bodyPr/>
        <a:lstStyle/>
        <a:p>
          <a:endParaRPr lang="fr-CA"/>
        </a:p>
      </dgm:t>
    </dgm:pt>
    <dgm:pt modelId="{A912D2D4-BFD1-421A-BB41-504D317793B5}" type="sibTrans" cxnId="{6524F344-1B0F-4AC0-926C-C88BFB9F7D31}">
      <dgm:prSet/>
      <dgm:spPr/>
      <dgm:t>
        <a:bodyPr/>
        <a:lstStyle/>
        <a:p>
          <a:endParaRPr lang="fr-CA"/>
        </a:p>
      </dgm:t>
    </dgm:pt>
    <dgm:pt modelId="{A22A1C92-C6CB-4376-83C0-3D087232CE3D}">
      <dgm:prSet phldrT="[Texte]"/>
      <dgm:spPr/>
      <dgm:t>
        <a:bodyPr/>
        <a:lstStyle/>
        <a:p>
          <a:r>
            <a:rPr lang="fr-CA" dirty="0" smtClean="0"/>
            <a:t>Formation</a:t>
          </a:r>
          <a:endParaRPr lang="fr-CA" dirty="0"/>
        </a:p>
      </dgm:t>
    </dgm:pt>
    <dgm:pt modelId="{01952524-11E6-4877-9734-5108BC19D1F5}" type="sibTrans" cxnId="{34722A4E-A8C3-4A38-83E0-1A8A5E6F75BE}">
      <dgm:prSet/>
      <dgm:spPr/>
      <dgm:t>
        <a:bodyPr/>
        <a:lstStyle/>
        <a:p>
          <a:endParaRPr lang="fr-CA"/>
        </a:p>
      </dgm:t>
    </dgm:pt>
    <dgm:pt modelId="{D0FAE52D-A344-4BB1-A963-3EE74C1C7E45}" type="parTrans" cxnId="{34722A4E-A8C3-4A38-83E0-1A8A5E6F75BE}">
      <dgm:prSet/>
      <dgm:spPr/>
      <dgm:t>
        <a:bodyPr/>
        <a:lstStyle/>
        <a:p>
          <a:endParaRPr lang="fr-CA"/>
        </a:p>
      </dgm:t>
    </dgm:pt>
    <dgm:pt modelId="{1B0CE32E-3E3E-4C3C-84F2-4DE0494A276D}" type="pres">
      <dgm:prSet presAssocID="{492A66FA-9AAF-43C1-B961-F46F99D9DF3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37B57681-BD33-4336-B3FF-C51D9BF21AE8}" type="pres">
      <dgm:prSet presAssocID="{B37FE512-C4E0-44ED-9F86-0A381BC40F25}" presName="dummy" presStyleCnt="0"/>
      <dgm:spPr/>
    </dgm:pt>
    <dgm:pt modelId="{C9B8F9FB-08FE-4930-97E9-CB3A379E24C6}" type="pres">
      <dgm:prSet presAssocID="{B37FE512-C4E0-44ED-9F86-0A381BC40F25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A188AB9D-461D-4307-8404-367D9A7AC8E7}" type="pres">
      <dgm:prSet presAssocID="{C07BBA60-0F30-45EC-8ACC-4FF2A28723FD}" presName="sibTrans" presStyleLbl="node1" presStyleIdx="0" presStyleCnt="3"/>
      <dgm:spPr/>
      <dgm:t>
        <a:bodyPr/>
        <a:lstStyle/>
        <a:p>
          <a:endParaRPr lang="fr-CA"/>
        </a:p>
      </dgm:t>
    </dgm:pt>
    <dgm:pt modelId="{FF5A421C-2644-4A32-AFF5-1EC49297C6A3}" type="pres">
      <dgm:prSet presAssocID="{9C80E88C-DE9B-4A75-B988-9292B179E485}" presName="dummy" presStyleCnt="0"/>
      <dgm:spPr/>
    </dgm:pt>
    <dgm:pt modelId="{7C5D19A5-C8E2-43D0-A3BC-B589F0FC7802}" type="pres">
      <dgm:prSet presAssocID="{9C80E88C-DE9B-4A75-B988-9292B179E485}" presName="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1B83702E-9D65-41A7-B131-50E6BFF9A7B2}" type="pres">
      <dgm:prSet presAssocID="{A912D2D4-BFD1-421A-BB41-504D317793B5}" presName="sibTrans" presStyleLbl="node1" presStyleIdx="1" presStyleCnt="3"/>
      <dgm:spPr/>
      <dgm:t>
        <a:bodyPr/>
        <a:lstStyle/>
        <a:p>
          <a:endParaRPr lang="fr-CA"/>
        </a:p>
      </dgm:t>
    </dgm:pt>
    <dgm:pt modelId="{59A62083-AA47-48A2-A3E9-F03759564250}" type="pres">
      <dgm:prSet presAssocID="{A22A1C92-C6CB-4376-83C0-3D087232CE3D}" presName="dummy" presStyleCnt="0"/>
      <dgm:spPr/>
    </dgm:pt>
    <dgm:pt modelId="{18E7AA87-FFE7-4C9F-88B2-BC4D070CBF9F}" type="pres">
      <dgm:prSet presAssocID="{A22A1C92-C6CB-4376-83C0-3D087232CE3D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AA58A891-F783-480E-851B-09FFD143C4D8}" type="pres">
      <dgm:prSet presAssocID="{01952524-11E6-4877-9734-5108BC19D1F5}" presName="sibTrans" presStyleLbl="node1" presStyleIdx="2" presStyleCnt="3"/>
      <dgm:spPr/>
      <dgm:t>
        <a:bodyPr/>
        <a:lstStyle/>
        <a:p>
          <a:endParaRPr lang="fr-CA"/>
        </a:p>
      </dgm:t>
    </dgm:pt>
  </dgm:ptLst>
  <dgm:cxnLst>
    <dgm:cxn modelId="{2B9F40FF-C663-4176-AB70-ADE43D8B0031}" type="presOf" srcId="{A912D2D4-BFD1-421A-BB41-504D317793B5}" destId="{1B83702E-9D65-41A7-B131-50E6BFF9A7B2}" srcOrd="0" destOrd="0" presId="urn:microsoft.com/office/officeart/2005/8/layout/cycle1"/>
    <dgm:cxn modelId="{6524F344-1B0F-4AC0-926C-C88BFB9F7D31}" srcId="{492A66FA-9AAF-43C1-B961-F46F99D9DF38}" destId="{9C80E88C-DE9B-4A75-B988-9292B179E485}" srcOrd="1" destOrd="0" parTransId="{C7D4EA6A-3968-4F1E-971B-05E446827DC7}" sibTransId="{A912D2D4-BFD1-421A-BB41-504D317793B5}"/>
    <dgm:cxn modelId="{34722A4E-A8C3-4A38-83E0-1A8A5E6F75BE}" srcId="{492A66FA-9AAF-43C1-B961-F46F99D9DF38}" destId="{A22A1C92-C6CB-4376-83C0-3D087232CE3D}" srcOrd="2" destOrd="0" parTransId="{D0FAE52D-A344-4BB1-A963-3EE74C1C7E45}" sibTransId="{01952524-11E6-4877-9734-5108BC19D1F5}"/>
    <dgm:cxn modelId="{A1E72F2E-4922-471D-9678-57F5CBE4F44D}" srcId="{492A66FA-9AAF-43C1-B961-F46F99D9DF38}" destId="{B37FE512-C4E0-44ED-9F86-0A381BC40F25}" srcOrd="0" destOrd="0" parTransId="{BF2A6161-788F-4EAE-8D68-A4F2EAF9F0B8}" sibTransId="{C07BBA60-0F30-45EC-8ACC-4FF2A28723FD}"/>
    <dgm:cxn modelId="{297D73C4-8A50-487D-8344-D3BEDC2EDB6C}" type="presOf" srcId="{9C80E88C-DE9B-4A75-B988-9292B179E485}" destId="{7C5D19A5-C8E2-43D0-A3BC-B589F0FC7802}" srcOrd="0" destOrd="0" presId="urn:microsoft.com/office/officeart/2005/8/layout/cycle1"/>
    <dgm:cxn modelId="{A65AEAA1-C9C4-4161-994D-E0A0B9A164E2}" type="presOf" srcId="{A22A1C92-C6CB-4376-83C0-3D087232CE3D}" destId="{18E7AA87-FFE7-4C9F-88B2-BC4D070CBF9F}" srcOrd="0" destOrd="0" presId="urn:microsoft.com/office/officeart/2005/8/layout/cycle1"/>
    <dgm:cxn modelId="{D897A538-EB28-4ECC-A5E1-33121F924C26}" type="presOf" srcId="{492A66FA-9AAF-43C1-B961-F46F99D9DF38}" destId="{1B0CE32E-3E3E-4C3C-84F2-4DE0494A276D}" srcOrd="0" destOrd="0" presId="urn:microsoft.com/office/officeart/2005/8/layout/cycle1"/>
    <dgm:cxn modelId="{FC377B62-7D21-4A38-B54F-82453429ED20}" type="presOf" srcId="{B37FE512-C4E0-44ED-9F86-0A381BC40F25}" destId="{C9B8F9FB-08FE-4930-97E9-CB3A379E24C6}" srcOrd="0" destOrd="0" presId="urn:microsoft.com/office/officeart/2005/8/layout/cycle1"/>
    <dgm:cxn modelId="{DF76A8B7-4FEA-47A8-BEE3-CC1DF0CA34EC}" type="presOf" srcId="{C07BBA60-0F30-45EC-8ACC-4FF2A28723FD}" destId="{A188AB9D-461D-4307-8404-367D9A7AC8E7}" srcOrd="0" destOrd="0" presId="urn:microsoft.com/office/officeart/2005/8/layout/cycle1"/>
    <dgm:cxn modelId="{8596C987-BE88-4530-B359-572658B1BCAC}" type="presOf" srcId="{01952524-11E6-4877-9734-5108BC19D1F5}" destId="{AA58A891-F783-480E-851B-09FFD143C4D8}" srcOrd="0" destOrd="0" presId="urn:microsoft.com/office/officeart/2005/8/layout/cycle1"/>
    <dgm:cxn modelId="{1850FE29-BD06-4DE4-816E-AACBCF709A1E}" type="presParOf" srcId="{1B0CE32E-3E3E-4C3C-84F2-4DE0494A276D}" destId="{37B57681-BD33-4336-B3FF-C51D9BF21AE8}" srcOrd="0" destOrd="0" presId="urn:microsoft.com/office/officeart/2005/8/layout/cycle1"/>
    <dgm:cxn modelId="{0D0573BE-5D5C-4CB5-9A75-1027CD41D7C2}" type="presParOf" srcId="{1B0CE32E-3E3E-4C3C-84F2-4DE0494A276D}" destId="{C9B8F9FB-08FE-4930-97E9-CB3A379E24C6}" srcOrd="1" destOrd="0" presId="urn:microsoft.com/office/officeart/2005/8/layout/cycle1"/>
    <dgm:cxn modelId="{9747B949-460A-4312-87B6-7184DE45FD6F}" type="presParOf" srcId="{1B0CE32E-3E3E-4C3C-84F2-4DE0494A276D}" destId="{A188AB9D-461D-4307-8404-367D9A7AC8E7}" srcOrd="2" destOrd="0" presId="urn:microsoft.com/office/officeart/2005/8/layout/cycle1"/>
    <dgm:cxn modelId="{95AD3E12-EB51-437A-AF8C-3281D36CEF86}" type="presParOf" srcId="{1B0CE32E-3E3E-4C3C-84F2-4DE0494A276D}" destId="{FF5A421C-2644-4A32-AFF5-1EC49297C6A3}" srcOrd="3" destOrd="0" presId="urn:microsoft.com/office/officeart/2005/8/layout/cycle1"/>
    <dgm:cxn modelId="{00F38CB4-1F28-4BB5-8CFB-AFFFFDC91E22}" type="presParOf" srcId="{1B0CE32E-3E3E-4C3C-84F2-4DE0494A276D}" destId="{7C5D19A5-C8E2-43D0-A3BC-B589F0FC7802}" srcOrd="4" destOrd="0" presId="urn:microsoft.com/office/officeart/2005/8/layout/cycle1"/>
    <dgm:cxn modelId="{969A1454-E3BB-4ECF-BF1F-1158EF006E91}" type="presParOf" srcId="{1B0CE32E-3E3E-4C3C-84F2-4DE0494A276D}" destId="{1B83702E-9D65-41A7-B131-50E6BFF9A7B2}" srcOrd="5" destOrd="0" presId="urn:microsoft.com/office/officeart/2005/8/layout/cycle1"/>
    <dgm:cxn modelId="{265C9BEF-C5F2-4F10-B5DD-2B72FB5377EB}" type="presParOf" srcId="{1B0CE32E-3E3E-4C3C-84F2-4DE0494A276D}" destId="{59A62083-AA47-48A2-A3E9-F03759564250}" srcOrd="6" destOrd="0" presId="urn:microsoft.com/office/officeart/2005/8/layout/cycle1"/>
    <dgm:cxn modelId="{4FE70BAC-1C12-49C6-9C9C-8682BB8F4B4D}" type="presParOf" srcId="{1B0CE32E-3E3E-4C3C-84F2-4DE0494A276D}" destId="{18E7AA87-FFE7-4C9F-88B2-BC4D070CBF9F}" srcOrd="7" destOrd="0" presId="urn:microsoft.com/office/officeart/2005/8/layout/cycle1"/>
    <dgm:cxn modelId="{2BC958BF-1A3F-4236-8D1C-9D30C7584236}" type="presParOf" srcId="{1B0CE32E-3E3E-4C3C-84F2-4DE0494A276D}" destId="{AA58A891-F783-480E-851B-09FFD143C4D8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B8F9FB-08FE-4930-97E9-CB3A379E24C6}">
      <dsp:nvSpPr>
        <dsp:cNvPr id="0" name=""/>
        <dsp:cNvSpPr/>
      </dsp:nvSpPr>
      <dsp:spPr>
        <a:xfrm>
          <a:off x="2001504" y="178258"/>
          <a:ext cx="907237" cy="907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900" kern="1200" dirty="0" smtClean="0"/>
            <a:t>Croissance</a:t>
          </a:r>
          <a:endParaRPr lang="fr-CA" sz="900" kern="1200" dirty="0"/>
        </a:p>
      </dsp:txBody>
      <dsp:txXfrm>
        <a:off x="2001504" y="178258"/>
        <a:ext cx="907237" cy="907237"/>
      </dsp:txXfrm>
    </dsp:sp>
    <dsp:sp modelId="{A188AB9D-461D-4307-8404-367D9A7AC8E7}">
      <dsp:nvSpPr>
        <dsp:cNvPr id="0" name=""/>
        <dsp:cNvSpPr/>
      </dsp:nvSpPr>
      <dsp:spPr>
        <a:xfrm>
          <a:off x="619572" y="-257"/>
          <a:ext cx="2145231" cy="2145231"/>
        </a:xfrm>
        <a:prstGeom prst="circularArrow">
          <a:avLst>
            <a:gd name="adj1" fmla="val 8247"/>
            <a:gd name="adj2" fmla="val 575969"/>
            <a:gd name="adj3" fmla="val 2964532"/>
            <a:gd name="adj4" fmla="val 51270"/>
            <a:gd name="adj5" fmla="val 962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D19A5-C8E2-43D0-A3BC-B589F0FC7802}">
      <dsp:nvSpPr>
        <dsp:cNvPr id="0" name=""/>
        <dsp:cNvSpPr/>
      </dsp:nvSpPr>
      <dsp:spPr>
        <a:xfrm>
          <a:off x="1238569" y="1499701"/>
          <a:ext cx="907237" cy="907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900" kern="1200" dirty="0" smtClean="0"/>
            <a:t>Investissements</a:t>
          </a:r>
          <a:endParaRPr lang="fr-CA" sz="900" kern="1200" dirty="0"/>
        </a:p>
      </dsp:txBody>
      <dsp:txXfrm>
        <a:off x="1238569" y="1499701"/>
        <a:ext cx="907237" cy="907237"/>
      </dsp:txXfrm>
    </dsp:sp>
    <dsp:sp modelId="{1B83702E-9D65-41A7-B131-50E6BFF9A7B2}">
      <dsp:nvSpPr>
        <dsp:cNvPr id="0" name=""/>
        <dsp:cNvSpPr/>
      </dsp:nvSpPr>
      <dsp:spPr>
        <a:xfrm>
          <a:off x="619572" y="-257"/>
          <a:ext cx="2145231" cy="2145231"/>
        </a:xfrm>
        <a:prstGeom prst="circularArrow">
          <a:avLst>
            <a:gd name="adj1" fmla="val 8247"/>
            <a:gd name="adj2" fmla="val 575969"/>
            <a:gd name="adj3" fmla="val 10172761"/>
            <a:gd name="adj4" fmla="val 7259499"/>
            <a:gd name="adj5" fmla="val 962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E7AA87-FFE7-4C9F-88B2-BC4D070CBF9F}">
      <dsp:nvSpPr>
        <dsp:cNvPr id="0" name=""/>
        <dsp:cNvSpPr/>
      </dsp:nvSpPr>
      <dsp:spPr>
        <a:xfrm>
          <a:off x="475634" y="178258"/>
          <a:ext cx="907237" cy="907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900" kern="1200" dirty="0" smtClean="0"/>
            <a:t>Formation</a:t>
          </a:r>
          <a:endParaRPr lang="fr-CA" sz="900" kern="1200" dirty="0"/>
        </a:p>
      </dsp:txBody>
      <dsp:txXfrm>
        <a:off x="475634" y="178258"/>
        <a:ext cx="907237" cy="907237"/>
      </dsp:txXfrm>
    </dsp:sp>
    <dsp:sp modelId="{AA58A891-F783-480E-851B-09FFD143C4D8}">
      <dsp:nvSpPr>
        <dsp:cNvPr id="0" name=""/>
        <dsp:cNvSpPr/>
      </dsp:nvSpPr>
      <dsp:spPr>
        <a:xfrm>
          <a:off x="619572" y="-257"/>
          <a:ext cx="2145231" cy="2145231"/>
        </a:xfrm>
        <a:prstGeom prst="circularArrow">
          <a:avLst>
            <a:gd name="adj1" fmla="val 8247"/>
            <a:gd name="adj2" fmla="val 575969"/>
            <a:gd name="adj3" fmla="val 16857352"/>
            <a:gd name="adj4" fmla="val 14966678"/>
            <a:gd name="adj5" fmla="val 962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254D318-4439-4025-9742-3D40F7ACC9EB}" type="datetimeFigureOut">
              <a:rPr lang="fr-CA" smtClean="0"/>
              <a:pPr/>
              <a:t>2014-07-25</a:t>
            </a:fld>
            <a:endParaRPr lang="fr-CA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C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A41AF97-DA27-4C76-A34A-CCF73A0C3D2A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D318-4439-4025-9742-3D40F7ACC9EB}" type="datetimeFigureOut">
              <a:rPr lang="fr-CA" smtClean="0"/>
              <a:pPr/>
              <a:t>2014-07-25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AF97-DA27-4C76-A34A-CCF73A0C3D2A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D318-4439-4025-9742-3D40F7ACC9EB}" type="datetimeFigureOut">
              <a:rPr lang="fr-CA" smtClean="0"/>
              <a:pPr/>
              <a:t>2014-07-25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AF97-DA27-4C76-A34A-CCF73A0C3D2A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>
            <a:lvl1pPr marL="0">
              <a:buNone/>
              <a:defRPr/>
            </a:lvl1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254D318-4439-4025-9742-3D40F7ACC9EB}" type="datetimeFigureOut">
              <a:rPr lang="fr-CA" smtClean="0"/>
              <a:pPr/>
              <a:t>2014-07-25</a:t>
            </a:fld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A41AF97-DA27-4C76-A34A-CCF73A0C3D2A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254D318-4439-4025-9742-3D40F7ACC9EB}" type="datetimeFigureOut">
              <a:rPr lang="fr-CA" smtClean="0"/>
              <a:pPr/>
              <a:t>2014-07-25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C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A41AF97-DA27-4C76-A34A-CCF73A0C3D2A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D318-4439-4025-9742-3D40F7ACC9EB}" type="datetimeFigureOut">
              <a:rPr lang="fr-CA" smtClean="0"/>
              <a:pPr/>
              <a:t>2014-07-25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AF97-DA27-4C76-A34A-CCF73A0C3D2A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D318-4439-4025-9742-3D40F7ACC9EB}" type="datetimeFigureOut">
              <a:rPr lang="fr-CA" smtClean="0"/>
              <a:pPr/>
              <a:t>2014-07-25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AF97-DA27-4C76-A34A-CCF73A0C3D2A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254D318-4439-4025-9742-3D40F7ACC9EB}" type="datetimeFigureOut">
              <a:rPr lang="fr-CA" smtClean="0"/>
              <a:pPr/>
              <a:t>2014-07-25</a:t>
            </a:fld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A41AF97-DA27-4C76-A34A-CCF73A0C3D2A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D318-4439-4025-9742-3D40F7ACC9EB}" type="datetimeFigureOut">
              <a:rPr lang="fr-CA" smtClean="0"/>
              <a:pPr/>
              <a:t>2014-07-25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AF97-DA27-4C76-A34A-CCF73A0C3D2A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254D318-4439-4025-9742-3D40F7ACC9EB}" type="datetimeFigureOut">
              <a:rPr lang="fr-CA" smtClean="0"/>
              <a:pPr/>
              <a:t>2014-07-25</a:t>
            </a:fld>
            <a:endParaRPr lang="fr-CA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A41AF97-DA27-4C76-A34A-CCF73A0C3D2A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254D318-4439-4025-9742-3D40F7ACC9EB}" type="datetimeFigureOut">
              <a:rPr lang="fr-CA" smtClean="0"/>
              <a:pPr/>
              <a:t>2014-07-25</a:t>
            </a:fld>
            <a:endParaRPr lang="fr-CA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A41AF97-DA27-4C76-A34A-CCF73A0C3D2A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254D318-4439-4025-9742-3D40F7ACC9EB}" type="datetimeFigureOut">
              <a:rPr lang="fr-CA" smtClean="0"/>
              <a:pPr/>
              <a:t>2014-07-25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A41AF97-DA27-4C76-A34A-CCF73A0C3D2A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Démo 2015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dirty="0" smtClean="0"/>
              <a:t>Rapport annuel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Table des matières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  <p:custDataLst>
              <p:tags r:id="rId2"/>
            </p:custDataLst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fr-CA" dirty="0" smtClean="0"/>
              <a:t>Mot de la présidente			page 3</a:t>
            </a:r>
          </a:p>
          <a:p>
            <a:pPr>
              <a:buFont typeface="Courier New" pitchFamily="49" charset="0"/>
              <a:buChar char="o"/>
            </a:pPr>
            <a:r>
              <a:rPr lang="fr-CA" dirty="0" smtClean="0"/>
              <a:t>Faits saillants 2015			page 4</a:t>
            </a:r>
          </a:p>
          <a:p>
            <a:pPr>
              <a:buFont typeface="Courier New" pitchFamily="49" charset="0"/>
              <a:buChar char="o"/>
            </a:pPr>
            <a:r>
              <a:rPr lang="fr-CA" dirty="0" smtClean="0"/>
              <a:t>Perspectives à venir			page 5</a:t>
            </a:r>
          </a:p>
          <a:p>
            <a:pPr>
              <a:buFont typeface="Courier New" pitchFamily="49" charset="0"/>
              <a:buChar char="o"/>
            </a:pPr>
            <a:r>
              <a:rPr lang="fr-CA" dirty="0" smtClean="0"/>
              <a:t>États financiers				page 6</a:t>
            </a:r>
            <a:endParaRPr lang="fr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Mot de la présidente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CA" sz="1800" dirty="0" smtClean="0"/>
              <a:t>Encore une fois, l’entreprise Démo 2015 a su se démarquer par rapport à la concurrence féroce des autres entreprises de notre secteur d’activité.</a:t>
            </a:r>
          </a:p>
          <a:p>
            <a:pPr>
              <a:buNone/>
            </a:pPr>
            <a:r>
              <a:rPr lang="fr-CA" sz="1800" dirty="0" smtClean="0"/>
              <a:t>La formation donnée aux employés et aux gestionnaires a été profitable pour le dernier exercice et se verra, pour les activités futures, un investissement des plus rentable réalisé par l’entreprise.</a:t>
            </a:r>
          </a:p>
          <a:p>
            <a:pPr>
              <a:buNone/>
            </a:pPr>
            <a:r>
              <a:rPr lang="fr-CA" sz="1800" dirty="0" smtClean="0"/>
              <a:t>L’avenir qui </a:t>
            </a:r>
            <a:r>
              <a:rPr lang="fr-CA" sz="1800" smtClean="0"/>
              <a:t>attend </a:t>
            </a:r>
            <a:r>
              <a:rPr lang="fr-CA" sz="1800" smtClean="0"/>
              <a:t>nous </a:t>
            </a:r>
            <a:r>
              <a:rPr lang="fr-CA" sz="1800" dirty="0" smtClean="0"/>
              <a:t>est toutefois parsemé d’embuches qui seront autant de défis à relever. Il n’est donc pas de mise des considérer les succès passés comme garantie des succès à venir. Les employés et l’équipe de direction doivent donc demeurer proactifs afin d’assurer la survie à long terme de l’entreprise.</a:t>
            </a:r>
          </a:p>
          <a:p>
            <a:pPr>
              <a:buNone/>
            </a:pPr>
            <a:endParaRPr lang="fr-CA" sz="1800" dirty="0" smtClean="0"/>
          </a:p>
          <a:p>
            <a:pPr>
              <a:buNone/>
            </a:pPr>
            <a:r>
              <a:rPr lang="fr-CA" sz="1800" dirty="0" smtClean="0"/>
              <a:t>Mireille </a:t>
            </a:r>
            <a:r>
              <a:rPr lang="fr-CA" sz="1800" dirty="0" err="1" smtClean="0"/>
              <a:t>Bouzin</a:t>
            </a:r>
            <a:r>
              <a:rPr lang="fr-CA" sz="1800" dirty="0" smtClean="0"/>
              <a:t>, présidente</a:t>
            </a:r>
          </a:p>
          <a:p>
            <a:pPr>
              <a:buNone/>
            </a:pPr>
            <a:endParaRPr lang="fr-CA" sz="1800" dirty="0" smtClean="0"/>
          </a:p>
          <a:p>
            <a:pPr>
              <a:buNone/>
            </a:pPr>
            <a:endParaRPr lang="fr-CA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Faits saillants 2015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3600">
              <a:buFont typeface="Courier New" pitchFamily="49" charset="0"/>
              <a:buChar char="o"/>
            </a:pPr>
            <a:r>
              <a:rPr lang="fr-CA" sz="2000" dirty="0" smtClean="0"/>
              <a:t>Augmentation des revenus de 12,5% par rapport à l’exercice précédent.</a:t>
            </a:r>
          </a:p>
          <a:p>
            <a:pPr marL="273600">
              <a:buFont typeface="Courier New" pitchFamily="49" charset="0"/>
              <a:buChar char="o"/>
            </a:pPr>
            <a:r>
              <a:rPr lang="fr-CA" sz="2000" dirty="0" smtClean="0"/>
              <a:t>Formation des employés concernant les changements technologiques.</a:t>
            </a:r>
          </a:p>
          <a:p>
            <a:pPr marL="273600">
              <a:buFont typeface="Courier New" pitchFamily="49" charset="0"/>
              <a:buChar char="o"/>
            </a:pPr>
            <a:r>
              <a:rPr lang="fr-CA" sz="2000" dirty="0" smtClean="0"/>
              <a:t>Investissements en immobilisation de haute technologie.</a:t>
            </a:r>
          </a:p>
          <a:p>
            <a:pPr marL="273600">
              <a:buFont typeface="Courier New" pitchFamily="49" charset="0"/>
              <a:buChar char="o"/>
            </a:pPr>
            <a:r>
              <a:rPr lang="fr-CA" sz="2000" dirty="0" smtClean="0"/>
              <a:t>Diminution importante des retours de marchandises</a:t>
            </a:r>
            <a:br>
              <a:rPr lang="fr-CA" sz="2000" dirty="0" smtClean="0"/>
            </a:br>
            <a:r>
              <a:rPr lang="fr-CA" sz="2000" dirty="0" smtClean="0"/>
              <a:t> </a:t>
            </a:r>
          </a:p>
        </p:txBody>
      </p:sp>
      <p:graphicFrame>
        <p:nvGraphicFramePr>
          <p:cNvPr id="4" name="Graphique 3"/>
          <p:cNvGraphicFramePr/>
          <p:nvPr/>
        </p:nvGraphicFramePr>
        <p:xfrm>
          <a:off x="827584" y="3789040"/>
          <a:ext cx="4992216" cy="1671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Perspectives à venir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73600">
              <a:buFont typeface="Courier New" pitchFamily="49" charset="0"/>
              <a:buChar char="o"/>
            </a:pPr>
            <a:r>
              <a:rPr lang="fr-CA" dirty="0" smtClean="0"/>
              <a:t>Croissance des revenus de 5% par année pour les quatre prochaines années.</a:t>
            </a:r>
          </a:p>
          <a:p>
            <a:pPr marL="273600">
              <a:buFont typeface="Courier New" pitchFamily="49" charset="0"/>
              <a:buChar char="o"/>
            </a:pPr>
            <a:r>
              <a:rPr lang="fr-CA" dirty="0" smtClean="0"/>
              <a:t>Réinvestissement des bénéfices dans la technologie de pointe.</a:t>
            </a:r>
          </a:p>
          <a:p>
            <a:pPr marL="273600">
              <a:buFont typeface="Courier New" pitchFamily="49" charset="0"/>
              <a:buChar char="o"/>
            </a:pPr>
            <a:r>
              <a:rPr lang="fr-CA" dirty="0" smtClean="0"/>
              <a:t>Formation continue pour les employés.</a:t>
            </a:r>
            <a:br>
              <a:rPr lang="fr-CA" dirty="0" smtClean="0"/>
            </a:br>
            <a:endParaRPr lang="fr-CA" dirty="0" smtClean="0"/>
          </a:p>
          <a:p>
            <a:pPr>
              <a:buFont typeface="Courier New" pitchFamily="49" charset="0"/>
              <a:buChar char="o"/>
            </a:pPr>
            <a:endParaRPr lang="fr-CA" dirty="0"/>
          </a:p>
        </p:txBody>
      </p:sp>
      <p:graphicFrame>
        <p:nvGraphicFramePr>
          <p:cNvPr id="4" name="Diagramme 3"/>
          <p:cNvGraphicFramePr/>
          <p:nvPr/>
        </p:nvGraphicFramePr>
        <p:xfrm>
          <a:off x="2195736" y="3789040"/>
          <a:ext cx="3384376" cy="2407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</TotalTime>
  <Words>203</Words>
  <Application>Microsoft Office PowerPoint</Application>
  <PresentationFormat>Affichage à l'écran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Oriel</vt:lpstr>
      <vt:lpstr>Démo 2015</vt:lpstr>
      <vt:lpstr>Table des matières</vt:lpstr>
      <vt:lpstr>Mot de la présidente</vt:lpstr>
      <vt:lpstr>Faits saillants 2015</vt:lpstr>
      <vt:lpstr>Perspectives à venir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Démo 2015</dc:title>
  <dc:creator>Nicolas</dc:creator>
  <cp:lastModifiedBy>Nicolas</cp:lastModifiedBy>
  <cp:revision>10</cp:revision>
  <dcterms:created xsi:type="dcterms:W3CDTF">2014-07-24T13:46:44Z</dcterms:created>
  <dcterms:modified xsi:type="dcterms:W3CDTF">2014-07-25T10:36:34Z</dcterms:modified>
</cp:coreProperties>
</file>